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3" r:id="rId11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62" autoAdjust="0"/>
    <p:restoredTop sz="86380" autoAdjust="0"/>
  </p:normalViewPr>
  <p:slideViewPr>
    <p:cSldViewPr snapToGrid="0">
      <p:cViewPr varScale="1">
        <p:scale>
          <a:sx n="73" d="100"/>
          <a:sy n="73" d="100"/>
        </p:scale>
        <p:origin x="-10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6FB95-BDC5-4683-9450-F79212ECC3C2}" type="datetimeFigureOut">
              <a:rPr lang="en-GB" smtClean="0"/>
              <a:pPr/>
              <a:t>31/03/2019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20F60-7FA5-4013-AE5E-975425D633C1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607" y="0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909" y="4715153"/>
            <a:ext cx="533527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607" y="9428583"/>
            <a:ext cx="288993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EFD06E-DB92-4213-9246-53626C34078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EEB452-75AD-458F-AA01-FB846CE995F3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10DDCA-0889-4865-83CE-E55534C4CAE3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2F16-2E21-4256-A307-D59A997C60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1E2E4-13E1-4F38-8F49-B1F21CEA67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AA2B8-CD2E-4112-B422-DD6C94C9C4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E27AE5-393A-476F-AE6C-4C54F3EA157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5D1F2-3BDB-4D03-8851-FBE3F1EF6BA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6DD33-2618-4895-9CCB-F32A30CE3A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5740D-34FE-472C-885B-CEC38B6D29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73A26-23E9-4B8C-BD65-093377457B6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93680-0B82-40D1-8F34-7379A7C8F56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7DAC3-725F-4101-ACE5-DE654C4947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98E840B-E163-4B7E-A945-9C852F9BC47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CACCD8-9C55-4BD2-A94B-D19EA23A70C7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472541"/>
            <a:ext cx="7772400" cy="2006929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Prayer and witness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5343896"/>
            <a:ext cx="6400800" cy="700644"/>
          </a:xfrm>
        </p:spPr>
        <p:txBody>
          <a:bodyPr>
            <a:noAutofit/>
          </a:bodyPr>
          <a:lstStyle/>
          <a:p>
            <a:r>
              <a:rPr lang="en-GB" sz="4000" b="1" dirty="0">
                <a:latin typeface="+mj-lt"/>
              </a:rPr>
              <a:t>Colossians </a:t>
            </a:r>
            <a:r>
              <a:rPr lang="en-GB" sz="4000" b="1" dirty="0" smtClean="0">
                <a:latin typeface="+mj-lt"/>
              </a:rPr>
              <a:t> 4:2 - 6</a:t>
            </a:r>
            <a:endParaRPr lang="en-GB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73506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</a:rPr>
              <a:t>PRAYER AND WITNESS</a:t>
            </a:r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783771"/>
            <a:ext cx="8229600" cy="607422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b="1" dirty="0">
                <a:latin typeface="+mj-lt"/>
              </a:rPr>
              <a:t>LESSONS FOR TODAY</a:t>
            </a:r>
            <a:endParaRPr lang="en-GB" sz="2800" dirty="0">
              <a:latin typeface="+mj-lt"/>
            </a:endParaRPr>
          </a:p>
          <a:p>
            <a:r>
              <a:rPr lang="en-GB" sz="3200" b="1" dirty="0" smtClean="0"/>
              <a:t>Be steadfast in prayer</a:t>
            </a:r>
          </a:p>
          <a:p>
            <a:r>
              <a:rPr lang="en-GB" sz="3200" b="1" dirty="0" smtClean="0"/>
              <a:t>Be vigilant in prayer</a:t>
            </a:r>
          </a:p>
          <a:p>
            <a:r>
              <a:rPr lang="en-GB" sz="3200" b="1" dirty="0" smtClean="0"/>
              <a:t>Know the times we are living in and pray accordingly</a:t>
            </a:r>
          </a:p>
          <a:p>
            <a:r>
              <a:rPr lang="en-GB" sz="3200" b="1" dirty="0" smtClean="0"/>
              <a:t>Pray for those who are outside the Kingdom of God</a:t>
            </a:r>
          </a:p>
          <a:p>
            <a:r>
              <a:rPr lang="en-GB" sz="3200" b="1" dirty="0" smtClean="0"/>
              <a:t>Pray for missionaries and evangelists</a:t>
            </a:r>
          </a:p>
          <a:p>
            <a:r>
              <a:rPr lang="en-GB" sz="3200" b="1" dirty="0" smtClean="0"/>
              <a:t>Look out for opportunities to share the good news of Jesus</a:t>
            </a:r>
          </a:p>
          <a:p>
            <a:r>
              <a:rPr lang="en-GB" sz="3200" b="1" dirty="0" smtClean="0"/>
              <a:t>Live lives that commend the gospel to others (grace and salt)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j-lt"/>
              </a:rPr>
              <a:t>Paul now turns to two aspects of our walk with and work for God: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Prayer – speaking to God</a:t>
            </a:r>
          </a:p>
          <a:p>
            <a:pPr>
              <a:buNone/>
            </a:pPr>
            <a:r>
              <a:rPr lang="en-GB" sz="3200" b="1" dirty="0" smtClean="0">
                <a:latin typeface="+mj-lt"/>
              </a:rPr>
              <a:t>	Witness – speaking to others about God</a:t>
            </a:r>
          </a:p>
          <a:p>
            <a:r>
              <a:rPr lang="en-GB" sz="3200" b="1" dirty="0" smtClean="0">
                <a:latin typeface="+mj-lt"/>
              </a:rPr>
              <a:t>Both are vital aspects of our lives as Christians</a:t>
            </a:r>
          </a:p>
          <a:p>
            <a:r>
              <a:rPr lang="en-GB" sz="3200" b="1" dirty="0" smtClean="0">
                <a:latin typeface="+mj-lt"/>
              </a:rPr>
              <a:t>If we neglect either of these we will miss so much of what God wants to do in and through 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PRAYER (2 – 4)</a:t>
            </a:r>
          </a:p>
          <a:p>
            <a:r>
              <a:rPr lang="en-GB" sz="3200" b="1" dirty="0" smtClean="0">
                <a:latin typeface="+mj-lt"/>
              </a:rPr>
              <a:t>Paul encourages the Colossians to </a:t>
            </a:r>
            <a:r>
              <a:rPr lang="en-GB" sz="3200" b="1" dirty="0" smtClean="0">
                <a:solidFill>
                  <a:srgbClr val="FF0000"/>
                </a:solidFill>
                <a:latin typeface="+mj-lt"/>
              </a:rPr>
              <a:t>“continue earnestly in prayer” </a:t>
            </a:r>
            <a:r>
              <a:rPr lang="en-GB" sz="3200" b="1" dirty="0" smtClean="0">
                <a:latin typeface="+mj-lt"/>
              </a:rPr>
              <a:t>(steadfast, devoted)</a:t>
            </a:r>
          </a:p>
          <a:p>
            <a:r>
              <a:rPr lang="en-GB" sz="3200" b="1" dirty="0" smtClean="0">
                <a:latin typeface="+mj-lt"/>
              </a:rPr>
              <a:t>Prayer can be very simple – we talk to our heavenly Father</a:t>
            </a:r>
          </a:p>
          <a:p>
            <a:r>
              <a:rPr lang="en-GB" sz="3200" b="1" dirty="0" smtClean="0">
                <a:latin typeface="+mj-lt"/>
              </a:rPr>
              <a:t>But it can also be hard work – we are in a spiritual battle</a:t>
            </a:r>
          </a:p>
          <a:p>
            <a:r>
              <a:rPr lang="en-GB" sz="3200" b="1" dirty="0" smtClean="0">
                <a:latin typeface="+mj-lt"/>
              </a:rPr>
              <a:t>Persistence is necessary (see Luke 18:1 – 8, the persistent widow and 11:5 – 10, the friend at midnight)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PRAYER (2 – 4)</a:t>
            </a:r>
          </a:p>
          <a:p>
            <a:r>
              <a:rPr lang="en-GB" sz="3200" b="1" dirty="0" smtClean="0">
                <a:latin typeface="+mj-lt"/>
              </a:rPr>
              <a:t>At times we may seem to be “wrestling with God” (Genesis 32:22 -32)</a:t>
            </a:r>
          </a:p>
          <a:p>
            <a:r>
              <a:rPr lang="en-GB" sz="3200" b="1" dirty="0" smtClean="0">
                <a:latin typeface="+mj-lt"/>
              </a:rPr>
              <a:t>From Romans 15:30 we see that Christians should strive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together</a:t>
            </a:r>
            <a:r>
              <a:rPr lang="en-GB" sz="3200" b="1" dirty="0" smtClean="0">
                <a:latin typeface="+mj-lt"/>
              </a:rPr>
              <a:t> in prayer</a:t>
            </a:r>
          </a:p>
          <a:p>
            <a:r>
              <a:rPr lang="en-GB" sz="3200" b="1" dirty="0" smtClean="0">
                <a:latin typeface="+mj-lt"/>
              </a:rPr>
              <a:t>We are to be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“vigilant” </a:t>
            </a:r>
            <a:r>
              <a:rPr lang="en-GB" sz="3200" b="1" dirty="0" smtClean="0">
                <a:latin typeface="+mj-lt"/>
              </a:rPr>
              <a:t>(watchful) in prayer – alert to spiritual dangers, wide awake to spot the enemy’s schemes and plans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PRAYER (2 – 4)</a:t>
            </a:r>
          </a:p>
          <a:p>
            <a:r>
              <a:rPr lang="en-GB" sz="3200" b="1" dirty="0" smtClean="0">
                <a:latin typeface="+mj-lt"/>
              </a:rPr>
              <a:t>Our prayers should be with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“thanksgiving”</a:t>
            </a:r>
          </a:p>
          <a:p>
            <a:r>
              <a:rPr lang="en-GB" sz="3200" b="1" dirty="0" smtClean="0">
                <a:latin typeface="+mj-lt"/>
              </a:rPr>
              <a:t>God is always with us and will not desert us – Psalm 139:7 -12</a:t>
            </a:r>
          </a:p>
          <a:p>
            <a:r>
              <a:rPr lang="en-GB" sz="3200" b="1" dirty="0" smtClean="0"/>
              <a:t>Nothing can separate us from His love – Romans 8:28, 39</a:t>
            </a:r>
          </a:p>
          <a:p>
            <a:r>
              <a:rPr lang="en-GB" sz="3200" b="1" dirty="0" smtClean="0">
                <a:latin typeface="+mj-lt"/>
              </a:rPr>
              <a:t>God provides for us in all circumstances</a:t>
            </a:r>
          </a:p>
          <a:p>
            <a:r>
              <a:rPr lang="en-GB" sz="3200" b="1" dirty="0" smtClean="0">
                <a:latin typeface="+mj-lt"/>
              </a:rPr>
              <a:t>God gives us the victory over sin, death </a:t>
            </a:r>
            <a:r>
              <a:rPr lang="en-GB" sz="3200" b="1" smtClean="0">
                <a:latin typeface="+mj-lt"/>
              </a:rPr>
              <a:t>and devils </a:t>
            </a:r>
            <a:r>
              <a:rPr lang="en-GB" sz="3200" b="1" dirty="0" smtClean="0">
                <a:latin typeface="+mj-lt"/>
              </a:rPr>
              <a:t>– 1 Corinthians 15:57</a:t>
            </a:r>
          </a:p>
          <a:p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PRAYER (2 – 4)</a:t>
            </a:r>
          </a:p>
          <a:p>
            <a:r>
              <a:rPr lang="en-GB" sz="3200" b="1" dirty="0" smtClean="0">
                <a:latin typeface="+mj-lt"/>
              </a:rPr>
              <a:t>Our prayers should be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“evangelistic”</a:t>
            </a:r>
          </a:p>
          <a:p>
            <a:r>
              <a:rPr lang="en-GB" sz="3200" b="1" dirty="0" smtClean="0">
                <a:latin typeface="+mj-lt"/>
              </a:rPr>
              <a:t>Pray for opportunities to share the gospel (open doors) – note Paul’s concern for a door to open for the Word of God rather than an open door for him out of prison</a:t>
            </a:r>
          </a:p>
          <a:p>
            <a:r>
              <a:rPr lang="en-GB" sz="3200" b="1" dirty="0" smtClean="0">
                <a:latin typeface="+mj-lt"/>
              </a:rPr>
              <a:t>Pray for evangelists (like Paul and his team)</a:t>
            </a:r>
          </a:p>
          <a:p>
            <a:r>
              <a:rPr lang="en-GB" sz="3200" b="1" dirty="0" smtClean="0">
                <a:latin typeface="+mj-lt"/>
              </a:rPr>
              <a:t>Pray for missionaries</a:t>
            </a:r>
          </a:p>
          <a:p>
            <a:r>
              <a:rPr lang="en-GB" sz="3200" b="1" dirty="0" smtClean="0">
                <a:latin typeface="+mj-lt"/>
              </a:rPr>
              <a:t>Pray for clarity of thought when speaking, guided by the Holy Spirit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WITNESS (5 – 6)</a:t>
            </a:r>
          </a:p>
          <a:p>
            <a:r>
              <a:rPr lang="en-GB" sz="3200" b="1" dirty="0" smtClean="0">
                <a:latin typeface="+mj-lt"/>
              </a:rPr>
              <a:t>We have a responsibility to share the gospel with those who are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“outside”</a:t>
            </a:r>
          </a:p>
          <a:p>
            <a:r>
              <a:rPr lang="en-GB" sz="3200" b="1" dirty="0" smtClean="0">
                <a:latin typeface="+mj-lt"/>
              </a:rPr>
              <a:t>Think of what it means to be outside the love of God not only now but throughout eternity – a place of darkness, fear, wrath, misery</a:t>
            </a:r>
          </a:p>
          <a:p>
            <a:r>
              <a:rPr lang="en-GB" sz="3200" b="1" dirty="0" smtClean="0">
                <a:latin typeface="+mj-lt"/>
              </a:rPr>
              <a:t>We surely want outsiders to become insiders!</a:t>
            </a:r>
          </a:p>
          <a:p>
            <a:pPr>
              <a:buNone/>
            </a:pPr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WITNESS (5 – 6)</a:t>
            </a:r>
          </a:p>
          <a:p>
            <a:r>
              <a:rPr lang="en-GB" sz="3200" b="1" dirty="0" smtClean="0">
                <a:latin typeface="+mj-lt"/>
              </a:rPr>
              <a:t>If we are to share the gospel we need to live lives that commend the gospel to others</a:t>
            </a:r>
          </a:p>
          <a:p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“Walk in wisdom” </a:t>
            </a:r>
            <a:r>
              <a:rPr lang="en-GB" sz="3200" b="1" dirty="0" smtClean="0">
                <a:latin typeface="+mj-lt"/>
              </a:rPr>
              <a:t>towards them</a:t>
            </a:r>
          </a:p>
          <a:p>
            <a:r>
              <a:rPr lang="en-GB" sz="3200" b="1" dirty="0" smtClean="0">
                <a:latin typeface="+mj-lt"/>
              </a:rPr>
              <a:t>Do not imitate the world’s love of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materialism</a:t>
            </a:r>
            <a:r>
              <a:rPr lang="en-GB" sz="3200" b="1" dirty="0" smtClean="0">
                <a:latin typeface="+mj-lt"/>
              </a:rPr>
              <a:t> (1 Timothy 6:8 -9)</a:t>
            </a:r>
          </a:p>
          <a:p>
            <a:r>
              <a:rPr lang="en-GB" sz="3200" b="1" dirty="0" smtClean="0">
                <a:latin typeface="+mj-lt"/>
              </a:rPr>
              <a:t>Do not live a life that portrays </a:t>
            </a:r>
            <a:r>
              <a:rPr lang="en-GB" sz="3200" b="1" smtClean="0">
                <a:latin typeface="+mj-lt"/>
              </a:rPr>
              <a:t>Christianity to be </a:t>
            </a:r>
            <a:r>
              <a:rPr lang="en-GB" sz="3200" b="1" dirty="0" smtClean="0">
                <a:latin typeface="+mj-lt"/>
              </a:rPr>
              <a:t>just a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legalistic moral code</a:t>
            </a:r>
          </a:p>
          <a:p>
            <a:pPr>
              <a:buNone/>
            </a:pPr>
            <a:endParaRPr lang="en-GB" sz="3200" b="1" dirty="0" smtClean="0">
              <a:latin typeface="+mj-lt"/>
            </a:endParaRPr>
          </a:p>
          <a:p>
            <a:pPr>
              <a:buNone/>
            </a:pPr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49383"/>
            <a:ext cx="8229600" cy="55814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/>
              <a:t/>
            </a:r>
            <a:br>
              <a:rPr lang="en-GB" sz="3200" b="1" dirty="0"/>
            </a:br>
            <a:r>
              <a:rPr lang="en-GB" sz="3200" b="1" dirty="0" smtClean="0"/>
              <a:t>PRAYER AND WITNESS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3132" y="950027"/>
            <a:ext cx="8657112" cy="56051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sz="3200" b="1" dirty="0" smtClean="0">
                <a:latin typeface="+mj-lt"/>
              </a:rPr>
              <a:t>WITNESS (5 – 6)</a:t>
            </a:r>
          </a:p>
          <a:p>
            <a:r>
              <a:rPr lang="en-GB" sz="3200" b="1" dirty="0" smtClean="0">
                <a:latin typeface="+mj-lt"/>
              </a:rPr>
              <a:t>The need to witness is urgent </a:t>
            </a:r>
            <a:r>
              <a:rPr lang="en-GB" sz="3200" b="1" i="1" dirty="0" smtClean="0">
                <a:solidFill>
                  <a:srgbClr val="FF0000"/>
                </a:solidFill>
                <a:latin typeface="+mj-lt"/>
              </a:rPr>
              <a:t>“redeem the time”</a:t>
            </a:r>
          </a:p>
          <a:p>
            <a:r>
              <a:rPr lang="en-GB" sz="3200" b="1" dirty="0" smtClean="0">
                <a:latin typeface="+mj-lt"/>
              </a:rPr>
              <a:t>Look for opportunities – when God sees a willing heart He will open them up</a:t>
            </a:r>
          </a:p>
          <a:p>
            <a:r>
              <a:rPr lang="en-GB" sz="3200" b="1" dirty="0" smtClean="0">
                <a:latin typeface="+mj-lt"/>
              </a:rPr>
              <a:t>Don’t miss a chance to speak of eternal matters both to people who are outside the church but also to those within </a:t>
            </a:r>
          </a:p>
          <a:p>
            <a:r>
              <a:rPr lang="en-GB" sz="3200" b="1" dirty="0" smtClean="0">
                <a:latin typeface="+mj-lt"/>
              </a:rPr>
              <a:t>When we speak, do not be condemning in tone but loving and gentle – no one was ever nagged into the kingdom!</a:t>
            </a:r>
          </a:p>
          <a:p>
            <a:pPr>
              <a:buNone/>
            </a:pPr>
            <a:endParaRPr lang="en-GB" sz="3200" b="1" dirty="0" smtClean="0">
              <a:latin typeface="+mj-lt"/>
            </a:endParaRPr>
          </a:p>
          <a:p>
            <a:pPr>
              <a:buNone/>
            </a:pPr>
            <a:endParaRPr lang="en-GB" sz="3200" b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914</TotalTime>
  <Words>563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Prayer and witness</vt:lpstr>
      <vt:lpstr> PRAYER AND WITNESS</vt:lpstr>
      <vt:lpstr> PRAYER AND WITNESS</vt:lpstr>
      <vt:lpstr> PRAYER AND WITNESS</vt:lpstr>
      <vt:lpstr> PRAYER AND WITNESS</vt:lpstr>
      <vt:lpstr> PRAYER AND WITNESS</vt:lpstr>
      <vt:lpstr> PRAYER AND WITNESS</vt:lpstr>
      <vt:lpstr> PRAYER AND WITNESS</vt:lpstr>
      <vt:lpstr> PRAYER AND WITNESS</vt:lpstr>
      <vt:lpstr>PRAYER AND WITNESS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Chapman</dc:creator>
  <cp:lastModifiedBy>User</cp:lastModifiedBy>
  <cp:revision>127</cp:revision>
  <cp:lastPrinted>2018-10-29T13:10:57Z</cp:lastPrinted>
  <dcterms:created xsi:type="dcterms:W3CDTF">2006-10-06T13:54:24Z</dcterms:created>
  <dcterms:modified xsi:type="dcterms:W3CDTF">2019-03-31T07:39:49Z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TC011800021033</vt:lpwstr>
  </property>
</Properties>
</file>